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8"/>
  </p:notesMasterIdLst>
  <p:handoutMasterIdLst>
    <p:handoutMasterId r:id="rId39"/>
  </p:handoutMasterIdLst>
  <p:sldIdLst>
    <p:sldId id="1110" r:id="rId2"/>
    <p:sldId id="1663" r:id="rId3"/>
    <p:sldId id="1664" r:id="rId4"/>
    <p:sldId id="1680" r:id="rId5"/>
    <p:sldId id="1635" r:id="rId6"/>
    <p:sldId id="1636" r:id="rId7"/>
    <p:sldId id="1637" r:id="rId8"/>
    <p:sldId id="1638" r:id="rId9"/>
    <p:sldId id="1639" r:id="rId10"/>
    <p:sldId id="1640" r:id="rId11"/>
    <p:sldId id="1665" r:id="rId12"/>
    <p:sldId id="1667" r:id="rId13"/>
    <p:sldId id="1679" r:id="rId14"/>
    <p:sldId id="1668" r:id="rId15"/>
    <p:sldId id="1669" r:id="rId16"/>
    <p:sldId id="1670" r:id="rId17"/>
    <p:sldId id="1671" r:id="rId18"/>
    <p:sldId id="1672" r:id="rId19"/>
    <p:sldId id="1673" r:id="rId20"/>
    <p:sldId id="1674" r:id="rId21"/>
    <p:sldId id="1675" r:id="rId22"/>
    <p:sldId id="1676" r:id="rId23"/>
    <p:sldId id="1677" r:id="rId24"/>
    <p:sldId id="1678" r:id="rId25"/>
    <p:sldId id="1683" r:id="rId26"/>
    <p:sldId id="1641" r:id="rId27"/>
    <p:sldId id="1642" r:id="rId28"/>
    <p:sldId id="1661" r:id="rId29"/>
    <p:sldId id="1681" r:id="rId30"/>
    <p:sldId id="1682" r:id="rId31"/>
    <p:sldId id="1648" r:id="rId32"/>
    <p:sldId id="1658" r:id="rId33"/>
    <p:sldId id="1659" r:id="rId34"/>
    <p:sldId id="1647" r:id="rId35"/>
    <p:sldId id="1610" r:id="rId36"/>
    <p:sldId id="1654" r:id="rId37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ｺﾞｼｯｸE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ｺﾞｼｯｸE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ｺﾞｼｯｸE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ｺﾞｼｯｸE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ｺﾞｼｯｸE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ｺﾞｼｯｸE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ｺﾞｼｯｸE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ｺﾞｼｯｸE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ｺﾞｼｯｸE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29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0000"/>
    <a:srgbClr val="0066FF"/>
    <a:srgbClr val="0E215E"/>
    <a:srgbClr val="0E205A"/>
    <a:srgbClr val="0F2365"/>
    <a:srgbClr val="182A5C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019" autoAdjust="0"/>
    <p:restoredTop sz="92555" autoAdjust="0"/>
  </p:normalViewPr>
  <p:slideViewPr>
    <p:cSldViewPr snapToObjects="1">
      <p:cViewPr varScale="1">
        <p:scale>
          <a:sx n="93" d="100"/>
          <a:sy n="93" d="100"/>
        </p:scale>
        <p:origin x="66" y="258"/>
      </p:cViewPr>
      <p:guideLst>
        <p:guide orient="horz" pos="2137"/>
        <p:guide pos="29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notesViewPr>
    <p:cSldViewPr snapToObjects="1">
      <p:cViewPr varScale="1">
        <p:scale>
          <a:sx n="52" d="100"/>
          <a:sy n="52" d="100"/>
        </p:scale>
        <p:origin x="-1758" y="-90"/>
      </p:cViewPr>
      <p:guideLst>
        <p:guide orient="horz" pos="3130"/>
        <p:guide pos="2143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57" tIns="45929" rIns="91857" bIns="45929" numCol="1" anchor="t" anchorCtr="0" compatLnSpc="1">
            <a:prstTxWarp prst="textNoShape">
              <a:avLst/>
            </a:prstTxWarp>
          </a:bodyPr>
          <a:lstStyle>
            <a:lvl1pPr defTabSz="919153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221" y="1"/>
            <a:ext cx="2950374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57" tIns="45929" rIns="91857" bIns="45929" numCol="1" anchor="t" anchorCtr="0" compatLnSpc="1">
            <a:prstTxWarp prst="textNoShape">
              <a:avLst/>
            </a:prstTxWarp>
          </a:bodyPr>
          <a:lstStyle>
            <a:lvl1pPr algn="r" defTabSz="919153" eaLnBrk="0" hangingPunct="0">
              <a:defRPr sz="1200"/>
            </a:lvl1pPr>
          </a:lstStyle>
          <a:p>
            <a:pPr>
              <a:defRPr/>
            </a:pPr>
            <a:fld id="{601E6E5E-2291-48D3-A812-5BF36033E0AB}" type="datetimeFigureOut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471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0372"/>
            <a:ext cx="2950375" cy="49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57" tIns="45929" rIns="91857" bIns="45929" numCol="1" anchor="b" anchorCtr="0" compatLnSpc="1">
            <a:prstTxWarp prst="textNoShape">
              <a:avLst/>
            </a:prstTxWarp>
          </a:bodyPr>
          <a:lstStyle>
            <a:lvl1pPr defTabSz="919153" eaLnBrk="0" hangingPunct="0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221" y="9440372"/>
            <a:ext cx="2950374" cy="49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57" tIns="45929" rIns="91857" bIns="45929" numCol="1" anchor="b" anchorCtr="0" compatLnSpc="1">
            <a:prstTxWarp prst="textNoShape">
              <a:avLst/>
            </a:prstTxWarp>
          </a:bodyPr>
          <a:lstStyle>
            <a:lvl1pPr algn="r" defTabSz="919153" eaLnBrk="0" hangingPunct="0">
              <a:defRPr sz="1200"/>
            </a:lvl1pPr>
          </a:lstStyle>
          <a:p>
            <a:pPr>
              <a:defRPr/>
            </a:pPr>
            <a:fld id="{CA0241BF-CF07-4E9A-9470-38FCF8276DA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0375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7" tIns="45929" rIns="91857" bIns="45929" numCol="1" anchor="t" anchorCtr="0" compatLnSpc="1">
            <a:prstTxWarp prst="textNoShape">
              <a:avLst/>
            </a:prstTxWarp>
          </a:bodyPr>
          <a:lstStyle>
            <a:lvl1pPr defTabSz="919153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21" y="1"/>
            <a:ext cx="2950374" cy="49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7" tIns="45929" rIns="91857" bIns="45929" numCol="1" anchor="t" anchorCtr="0" compatLnSpc="1">
            <a:prstTxWarp prst="textNoShape">
              <a:avLst/>
            </a:prstTxWarp>
          </a:bodyPr>
          <a:lstStyle>
            <a:lvl1pPr algn="r" defTabSz="919153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7363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39" y="4720985"/>
            <a:ext cx="5446723" cy="447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7" tIns="45929" rIns="91857" bIns="459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372"/>
            <a:ext cx="2950375" cy="49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7" tIns="45929" rIns="91857" bIns="45929" numCol="1" anchor="b" anchorCtr="0" compatLnSpc="1">
            <a:prstTxWarp prst="textNoShape">
              <a:avLst/>
            </a:prstTxWarp>
          </a:bodyPr>
          <a:lstStyle>
            <a:lvl1pPr defTabSz="919153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21" y="9440372"/>
            <a:ext cx="2950374" cy="497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57" tIns="45929" rIns="91857" bIns="45929" numCol="1" anchor="b" anchorCtr="0" compatLnSpc="1">
            <a:prstTxWarp prst="textNoShape">
              <a:avLst/>
            </a:prstTxWarp>
          </a:bodyPr>
          <a:lstStyle>
            <a:lvl1pPr algn="r" defTabSz="919153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3C4EF16C-14C5-4A6F-A0F5-FA626596CC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0" y="188913"/>
            <a:ext cx="9144000" cy="6480175"/>
            <a:chOff x="0" y="119"/>
            <a:chExt cx="5760" cy="4082"/>
          </a:xfrm>
        </p:grpSpPr>
        <p:grpSp>
          <p:nvGrpSpPr>
            <p:cNvPr id="5" name="Group 10"/>
            <p:cNvGrpSpPr>
              <a:grpSpLocks/>
            </p:cNvGrpSpPr>
            <p:nvPr userDrawn="1"/>
          </p:nvGrpSpPr>
          <p:grpSpPr bwMode="auto">
            <a:xfrm>
              <a:off x="0" y="119"/>
              <a:ext cx="5760" cy="4082"/>
              <a:chOff x="0" y="119"/>
              <a:chExt cx="5760" cy="4082"/>
            </a:xfrm>
          </p:grpSpPr>
          <p:sp>
            <p:nvSpPr>
              <p:cNvPr id="7" name="Line 4"/>
              <p:cNvSpPr>
                <a:spLocks noChangeShapeType="1"/>
              </p:cNvSpPr>
              <p:nvPr/>
            </p:nvSpPr>
            <p:spPr bwMode="auto">
              <a:xfrm>
                <a:off x="0" y="4201"/>
                <a:ext cx="5760" cy="0"/>
              </a:xfrm>
              <a:prstGeom prst="line">
                <a:avLst/>
              </a:prstGeom>
              <a:noFill/>
              <a:ln w="76200">
                <a:solidFill>
                  <a:srgbClr val="E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8" name="Line 5"/>
              <p:cNvSpPr>
                <a:spLocks noChangeShapeType="1"/>
              </p:cNvSpPr>
              <p:nvPr/>
            </p:nvSpPr>
            <p:spPr bwMode="auto">
              <a:xfrm>
                <a:off x="0" y="119"/>
                <a:ext cx="5760" cy="0"/>
              </a:xfrm>
              <a:prstGeom prst="line">
                <a:avLst/>
              </a:prstGeom>
              <a:noFill/>
              <a:ln w="28575">
                <a:solidFill>
                  <a:srgbClr val="E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pic>
          <p:nvPicPr>
            <p:cNvPr id="6" name="Picture 13" descr="0101 カラー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2" y="2890"/>
              <a:ext cx="1016" cy="1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3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63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F0A21-9FD4-4D48-9210-27CB75BBB20A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19283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96A3D-E9B0-40FA-BB6A-809B3A51F3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D6AB3-1CA0-4CC3-89E0-81E446C2A5F8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A8785-F97F-409F-ACDB-E14807513E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9170F-6072-4069-9CBA-29CE82AFC94C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2EB05-9A92-4979-894E-0C1011B0B3E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81D89-3E83-445D-9707-356733855B0C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BC9AE-636E-4E24-A0CD-FBC9DE6345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1FB9E-52FF-4FC8-AEB7-79DD03CF775C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74EF0-22D0-4FD6-A60F-6DE2B17FD9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64CC2-7D9D-4F2B-9552-AB93A3353E85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65A38-8800-499D-A7A2-81A6D98325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B22E8-3A2D-4A87-A6AE-8026856C616B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142C0-E143-46E1-A24D-315F8C7F66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EC509-2F1F-4E84-A821-A4BD1696774B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1A968-067E-455C-9A09-48C2656797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CF5A0-3662-4402-B76D-CDC6D1F60BF0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0ECC6-65E3-4DE3-A911-CA041C09660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7FADC-C4FB-4D24-B5A2-CF9A73DFE6DF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22368-B626-4E18-952A-81F4F0636DE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6E0FC-0EEB-44EF-B833-E9008F16B48D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446B3-740F-4D41-A8F1-753716F6C0C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7DCBE-8019-4778-87EC-6EB31CBB606B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F7A48-E395-472C-8727-A7ACFCD3AF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4B502-929F-48A4-AD60-5A95D99EFC3D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0D27B-E001-4A96-8DC2-D130B7E06E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Line 4"/>
          <p:cNvSpPr>
            <a:spLocks noChangeShapeType="1"/>
          </p:cNvSpPr>
          <p:nvPr userDrawn="1"/>
        </p:nvSpPr>
        <p:spPr bwMode="auto">
          <a:xfrm>
            <a:off x="0" y="476250"/>
            <a:ext cx="9144000" cy="0"/>
          </a:xfrm>
          <a:prstGeom prst="line">
            <a:avLst/>
          </a:prstGeom>
          <a:noFill/>
          <a:ln w="28575">
            <a:solidFill>
              <a:srgbClr val="EC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pic>
        <p:nvPicPr>
          <p:cNvPr id="1027" name="Picture 5" descr="横型ロゴ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4163" y="53975"/>
            <a:ext cx="115252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211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E1EE9821-BD99-41A5-A2D7-F39610F62846}" type="datetime1">
              <a:rPr lang="ja-JP" altLang="en-US"/>
              <a:pPr>
                <a:defRPr/>
              </a:pPr>
              <a:t>2018/5/14</a:t>
            </a:fld>
            <a:endParaRPr lang="en-US" altLang="ja-JP"/>
          </a:p>
        </p:txBody>
      </p:sp>
      <p:sp>
        <p:nvSpPr>
          <p:cNvPr id="1211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11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400">
                <a:ea typeface="ＭＳ Ｐゴシック" pitchFamily="50" charset="-128"/>
              </a:defRPr>
            </a:lvl1pPr>
          </a:lstStyle>
          <a:p>
            <a:pPr>
              <a:defRPr/>
            </a:pPr>
            <a:fld id="{563262D5-8432-4CAB-B032-24ADF52F33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  <p:sldLayoutId id="2147483976" r:id="rId12"/>
    <p:sldLayoutId id="2147483977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3"/>
          <p:cNvSpPr txBox="1">
            <a:spLocks noChangeArrowheads="1"/>
          </p:cNvSpPr>
          <p:nvPr/>
        </p:nvSpPr>
        <p:spPr bwMode="auto">
          <a:xfrm>
            <a:off x="395288" y="333375"/>
            <a:ext cx="7956550" cy="6762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algn="ctr"/>
            <a:r>
              <a:rPr lang="ja-JP" altLang="en-US" sz="4400">
                <a:solidFill>
                  <a:srgbClr val="0066FF"/>
                </a:solidFill>
                <a:ea typeface="HGP創英角ｺﾞｼｯｸUB" pitchFamily="50" charset="-128"/>
              </a:rPr>
              <a:t>水の事故から大切な命を守ろう</a:t>
            </a:r>
          </a:p>
        </p:txBody>
      </p:sp>
      <p:grpSp>
        <p:nvGrpSpPr>
          <p:cNvPr id="3075" name="Group 18"/>
          <p:cNvGrpSpPr>
            <a:grpSpLocks/>
          </p:cNvGrpSpPr>
          <p:nvPr/>
        </p:nvGrpSpPr>
        <p:grpSpPr bwMode="auto">
          <a:xfrm>
            <a:off x="0" y="188913"/>
            <a:ext cx="9144000" cy="6480175"/>
            <a:chOff x="0" y="119"/>
            <a:chExt cx="5760" cy="4082"/>
          </a:xfrm>
        </p:grpSpPr>
        <p:grpSp>
          <p:nvGrpSpPr>
            <p:cNvPr id="3079" name="Group 10"/>
            <p:cNvGrpSpPr>
              <a:grpSpLocks/>
            </p:cNvGrpSpPr>
            <p:nvPr/>
          </p:nvGrpSpPr>
          <p:grpSpPr bwMode="auto">
            <a:xfrm>
              <a:off x="0" y="119"/>
              <a:ext cx="5760" cy="4082"/>
              <a:chOff x="0" y="119"/>
              <a:chExt cx="5760" cy="4082"/>
            </a:xfrm>
          </p:grpSpPr>
          <p:sp>
            <p:nvSpPr>
              <p:cNvPr id="3081" name="Line 4"/>
              <p:cNvSpPr>
                <a:spLocks noChangeShapeType="1"/>
              </p:cNvSpPr>
              <p:nvPr/>
            </p:nvSpPr>
            <p:spPr bwMode="auto">
              <a:xfrm>
                <a:off x="0" y="4201"/>
                <a:ext cx="5760" cy="0"/>
              </a:xfrm>
              <a:prstGeom prst="line">
                <a:avLst/>
              </a:prstGeom>
              <a:noFill/>
              <a:ln w="76200">
                <a:solidFill>
                  <a:srgbClr val="E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2" name="Line 5"/>
              <p:cNvSpPr>
                <a:spLocks noChangeShapeType="1"/>
              </p:cNvSpPr>
              <p:nvPr/>
            </p:nvSpPr>
            <p:spPr bwMode="auto">
              <a:xfrm>
                <a:off x="0" y="119"/>
                <a:ext cx="5760" cy="0"/>
              </a:xfrm>
              <a:prstGeom prst="line">
                <a:avLst/>
              </a:prstGeom>
              <a:noFill/>
              <a:ln w="28575">
                <a:solidFill>
                  <a:srgbClr val="EC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pic>
          <p:nvPicPr>
            <p:cNvPr id="3080" name="Picture 22" descr="0101 カラー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2" y="2890"/>
              <a:ext cx="1016" cy="1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6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1341438"/>
            <a:ext cx="3997325" cy="352901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pic>
        <p:nvPicPr>
          <p:cNvPr id="3077" name="Picture 1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2613" y="1341438"/>
            <a:ext cx="4649787" cy="30765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3078" name="テキスト ボックス 9"/>
          <p:cNvSpPr txBox="1">
            <a:spLocks noChangeArrowheads="1"/>
          </p:cNvSpPr>
          <p:nvPr/>
        </p:nvSpPr>
        <p:spPr bwMode="auto">
          <a:xfrm>
            <a:off x="7021513" y="6083300"/>
            <a:ext cx="1943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/>
              <a:t>H23.07.19</a:t>
            </a:r>
            <a:endParaRPr lang="ja-JP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テキスト ボックス 9"/>
          <p:cNvSpPr txBox="1">
            <a:spLocks noChangeArrowheads="1"/>
          </p:cNvSpPr>
          <p:nvPr/>
        </p:nvSpPr>
        <p:spPr bwMode="auto">
          <a:xfrm>
            <a:off x="863600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>
                <a:solidFill>
                  <a:srgbClr val="FF0000"/>
                </a:solidFill>
              </a:rPr>
              <a:t>答え　</a:t>
            </a:r>
            <a:endParaRPr lang="ja-JP" altLang="en-US" sz="4800">
              <a:solidFill>
                <a:srgbClr val="0066FF"/>
              </a:solidFill>
            </a:endParaRPr>
          </a:p>
        </p:txBody>
      </p:sp>
      <p:sp>
        <p:nvSpPr>
          <p:cNvPr id="9219" name="テキスト ボックス 10"/>
          <p:cNvSpPr txBox="1">
            <a:spLocks noChangeArrowheads="1"/>
          </p:cNvSpPr>
          <p:nvPr/>
        </p:nvSpPr>
        <p:spPr bwMode="auto">
          <a:xfrm>
            <a:off x="107950" y="1592796"/>
            <a:ext cx="9072563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ja-JP" altLang="en-US" sz="6000" dirty="0">
                <a:solidFill>
                  <a:srgbClr val="0066FF"/>
                </a:solidFill>
              </a:rPr>
              <a:t>②だいたい８分です。</a:t>
            </a:r>
            <a:endParaRPr lang="en-US" altLang="ja-JP" sz="6000" dirty="0">
              <a:solidFill>
                <a:srgbClr val="0066FF"/>
              </a:solidFill>
            </a:endParaRPr>
          </a:p>
          <a:p>
            <a:pPr>
              <a:defRPr/>
            </a:pPr>
            <a:endParaRPr lang="en-US" altLang="ja-JP" sz="4400" dirty="0">
              <a:solidFill>
                <a:srgbClr val="0066FF"/>
              </a:solidFill>
            </a:endParaRPr>
          </a:p>
          <a:p>
            <a:pPr>
              <a:defRPr/>
            </a:pPr>
            <a:r>
              <a:rPr lang="ja-JP" altLang="en-US" sz="4400" dirty="0"/>
              <a:t>　おぼれたとき、</a:t>
            </a:r>
            <a:endParaRPr lang="en-US" altLang="ja-JP" sz="4400" dirty="0"/>
          </a:p>
          <a:p>
            <a:pPr>
              <a:defRPr/>
            </a:pPr>
            <a:r>
              <a:rPr lang="ja-JP" altLang="en-US" sz="4400" dirty="0"/>
              <a:t>　救急車が来てくれるまで、</a:t>
            </a:r>
            <a:endParaRPr lang="en-US" altLang="ja-JP" sz="4400" dirty="0"/>
          </a:p>
          <a:p>
            <a:pPr>
              <a:defRPr/>
            </a:pPr>
            <a:r>
              <a:rPr lang="ja-JP" altLang="en-US" sz="4400" dirty="0"/>
              <a:t>　浮いていられるようにしましょう。</a:t>
            </a:r>
            <a:endParaRPr lang="en-US" altLang="ja-JP" sz="4400" dirty="0"/>
          </a:p>
          <a:p>
            <a:pPr>
              <a:defRPr/>
            </a:pPr>
            <a:r>
              <a:rPr lang="ja-JP" altLang="en-US" sz="4400" dirty="0"/>
              <a:t>　　　　　　　　　</a:t>
            </a:r>
            <a:r>
              <a:rPr lang="ja-JP" altLang="en-US" sz="4400" i="1" dirty="0"/>
              <a:t>↓</a:t>
            </a:r>
            <a:endParaRPr lang="en-US" altLang="ja-JP" sz="4400" i="1" dirty="0"/>
          </a:p>
          <a:p>
            <a:pPr>
              <a:defRPr/>
            </a:pPr>
            <a:r>
              <a:rPr lang="ja-JP" altLang="en-US" sz="4400" dirty="0"/>
              <a:t>　　　</a:t>
            </a:r>
            <a:r>
              <a:rPr lang="ja-JP" altLang="en-US" sz="4400" dirty="0">
                <a:solidFill>
                  <a:srgbClr val="FF3300"/>
                </a:solidFill>
              </a:rPr>
              <a:t>着衣泳を覚えましょう</a:t>
            </a:r>
            <a:endParaRPr lang="en-US" altLang="ja-JP" sz="4400" dirty="0">
              <a:solidFill>
                <a:srgbClr val="FF3300"/>
              </a:solidFill>
            </a:endParaRPr>
          </a:p>
          <a:p>
            <a:pPr>
              <a:defRPr/>
            </a:pPr>
            <a:endParaRPr lang="en-US" altLang="ja-JP" sz="4400" dirty="0"/>
          </a:p>
          <a:p>
            <a:pPr>
              <a:defRPr/>
            </a:pPr>
            <a:endParaRPr lang="en-US" altLang="ja-JP" sz="44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テキスト ボックス 9"/>
          <p:cNvSpPr txBox="1">
            <a:spLocks noChangeArrowheads="1"/>
          </p:cNvSpPr>
          <p:nvPr/>
        </p:nvSpPr>
        <p:spPr bwMode="auto">
          <a:xfrm>
            <a:off x="684213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もしも、服を着て水に落ちたら　</a:t>
            </a:r>
          </a:p>
        </p:txBody>
      </p:sp>
      <p:sp>
        <p:nvSpPr>
          <p:cNvPr id="10243" name="テキスト ボックス 10"/>
          <p:cNvSpPr txBox="1">
            <a:spLocks noChangeArrowheads="1"/>
          </p:cNvSpPr>
          <p:nvPr/>
        </p:nvSpPr>
        <p:spPr bwMode="auto">
          <a:xfrm>
            <a:off x="684213" y="2457450"/>
            <a:ext cx="90725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水に落ちても、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絶対にあわてないで！！</a:t>
            </a: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6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36269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84325" y="620713"/>
            <a:ext cx="6877050" cy="4921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服を着て泳ぐのはたいへんです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373188"/>
            <a:ext cx="7993062" cy="40338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68313" y="5553075"/>
            <a:ext cx="8675687" cy="10779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水着と違い、服を着ていると大変泳ぎにくいです。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無理に泳ぐ必要はありません。</a:t>
            </a:r>
          </a:p>
        </p:txBody>
      </p:sp>
    </p:spTree>
    <p:extLst>
      <p:ext uri="{BB962C8B-B14F-4D97-AF65-F5344CB8AC3E}">
        <p14:creationId xmlns:p14="http://schemas.microsoft.com/office/powerpoint/2010/main" val="226918033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SC013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1263" y="728663"/>
            <a:ext cx="6638925" cy="497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323850" y="5853113"/>
            <a:ext cx="8640763" cy="4921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服によって浮きやすい服、浮きにくい服があります。</a:t>
            </a:r>
          </a:p>
        </p:txBody>
      </p:sp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4535488" y="2420938"/>
            <a:ext cx="1260475" cy="827087"/>
          </a:xfrm>
          <a:prstGeom prst="wedgeEllipseCallout">
            <a:avLst>
              <a:gd name="adj1" fmla="val -45213"/>
              <a:gd name="adj2" fmla="val 65741"/>
            </a:avLst>
          </a:prstGeom>
          <a:solidFill>
            <a:schemeClr val="accent1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lIns="18000" tIns="0" rIns="18000" bIns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ナイロン製の服</a:t>
            </a:r>
          </a:p>
        </p:txBody>
      </p:sp>
      <p:sp>
        <p:nvSpPr>
          <p:cNvPr id="14341" name="AutoShape 6"/>
          <p:cNvSpPr>
            <a:spLocks noChangeArrowheads="1"/>
          </p:cNvSpPr>
          <p:nvPr/>
        </p:nvSpPr>
        <p:spPr bwMode="auto">
          <a:xfrm>
            <a:off x="6767513" y="3463925"/>
            <a:ext cx="1260475" cy="577850"/>
          </a:xfrm>
          <a:prstGeom prst="wedgeEllipseCallout">
            <a:avLst>
              <a:gd name="adj1" fmla="val -45213"/>
              <a:gd name="adj2" fmla="val 72528"/>
            </a:avLst>
          </a:prstGeom>
          <a:solidFill>
            <a:schemeClr val="accent1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lIns="18000" tIns="0" rIns="18000" bIns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ジャージ</a:t>
            </a:r>
          </a:p>
        </p:txBody>
      </p:sp>
    </p:spTree>
    <p:extLst>
      <p:ext uri="{BB962C8B-B14F-4D97-AF65-F5344CB8AC3E}">
        <p14:creationId xmlns:p14="http://schemas.microsoft.com/office/powerpoint/2010/main" val="2385939389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547813" y="698500"/>
            <a:ext cx="6588125" cy="4921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水の中で服は脱ぐ必要はありません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300" y="1504950"/>
            <a:ext cx="5795963" cy="37957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323850" y="5565775"/>
            <a:ext cx="8532813" cy="9239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くつ、上着、ズボンは、無理に脱ぐ必要はありません。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靴、服を着ている方が、浮く力も大きくなり、保温効果があります。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99524026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テキスト ボックス 9"/>
          <p:cNvSpPr txBox="1">
            <a:spLocks noChangeArrowheads="1"/>
          </p:cNvSpPr>
          <p:nvPr/>
        </p:nvSpPr>
        <p:spPr bwMode="auto">
          <a:xfrm>
            <a:off x="684213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もしも、服を着て水に落ちたら　</a:t>
            </a:r>
          </a:p>
        </p:txBody>
      </p:sp>
      <p:sp>
        <p:nvSpPr>
          <p:cNvPr id="10243" name="テキスト ボックス 10"/>
          <p:cNvSpPr txBox="1">
            <a:spLocks noChangeArrowheads="1"/>
          </p:cNvSpPr>
          <p:nvPr/>
        </p:nvSpPr>
        <p:spPr bwMode="auto">
          <a:xfrm>
            <a:off x="252413" y="2057400"/>
            <a:ext cx="9072562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･呼吸が続けられる姿勢で助けを待ちましょう。</a:t>
            </a:r>
            <a:endParaRPr kumimoji="1" lang="en-US" altLang="ja-JP" sz="3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sp>
        <p:nvSpPr>
          <p:cNvPr id="4" name="テキスト ボックス 10"/>
          <p:cNvSpPr txBox="1">
            <a:spLocks noChangeArrowheads="1"/>
          </p:cNvSpPr>
          <p:nvPr/>
        </p:nvSpPr>
        <p:spPr bwMode="auto">
          <a:xfrm>
            <a:off x="4428877" y="3501008"/>
            <a:ext cx="4571615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浮き具の役目をするもの（空のペットボトル、　</a:t>
            </a:r>
            <a:r>
              <a:rPr lang="ja-JP" altLang="en-US" sz="3400" dirty="0">
                <a:solidFill>
                  <a:srgbClr val="000000"/>
                </a:solidFill>
              </a:rPr>
              <a:t>クーラーボックス</a:t>
            </a:r>
            <a:r>
              <a:rPr kumimoji="1" lang="ja-JP" altLang="en-US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など）を胸の前に抱えると、長く楽に浮いていられます。</a:t>
            </a:r>
            <a:endParaRPr kumimoji="1" lang="en-US" altLang="ja-JP" sz="3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7BA4511-4BE7-481D-98DD-A309B6F821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413" y="2816422"/>
            <a:ext cx="417646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74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511300" y="650875"/>
            <a:ext cx="7129463" cy="4921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身近なものでも浮き具になります。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5238"/>
            <a:ext cx="4500563" cy="36703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6125" y="1265238"/>
            <a:ext cx="4279900" cy="28702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588" y="3457575"/>
            <a:ext cx="4516437" cy="328136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18439" name="Line 7"/>
          <p:cNvSpPr>
            <a:spLocks noChangeShapeType="1"/>
          </p:cNvSpPr>
          <p:nvPr/>
        </p:nvSpPr>
        <p:spPr bwMode="auto">
          <a:xfrm flipV="1">
            <a:off x="3527425" y="4935538"/>
            <a:ext cx="2862263" cy="833437"/>
          </a:xfrm>
          <a:prstGeom prst="line">
            <a:avLst/>
          </a:prstGeom>
          <a:noFill/>
          <a:ln w="635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15900" y="5337175"/>
            <a:ext cx="3527425" cy="7620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小さなクーラーでも大人２人、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子ども１人は浮いていられます。</a:t>
            </a:r>
          </a:p>
        </p:txBody>
      </p:sp>
    </p:spTree>
    <p:extLst>
      <p:ext uri="{BB962C8B-B14F-4D97-AF65-F5344CB8AC3E}">
        <p14:creationId xmlns:p14="http://schemas.microsoft.com/office/powerpoint/2010/main" val="879502902"/>
      </p:ext>
    </p:extLst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546225" y="650875"/>
            <a:ext cx="6589713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ゴミ袋があれば、こんなに浮きます。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1412875"/>
            <a:ext cx="6121400" cy="499268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6556848"/>
      </p:ext>
    </p:extLst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88" y="1547813"/>
            <a:ext cx="50784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50" y="1943100"/>
            <a:ext cx="376872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371475" y="620713"/>
            <a:ext cx="9024938" cy="123031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スーパーの買い物袋、袋入りのお菓子でも</a:t>
            </a:r>
            <a:endParaRPr kumimoji="1" lang="en-US" altLang="ja-JP" sz="3200" b="0" i="0" u="none" strike="noStrike" kern="1200" cap="none" spc="0" normalizeH="0" baseline="0" noProof="0">
              <a:ln>
                <a:noFill/>
              </a:ln>
              <a:solidFill>
                <a:srgbClr val="182A5C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浮くことができます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26517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520825"/>
            <a:ext cx="5903913" cy="46466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287338" y="765175"/>
            <a:ext cx="8388350" cy="4921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ランドセルも、いざというときは浮き具になります。</a:t>
            </a:r>
            <a:endParaRPr kumimoji="1" lang="en-US" altLang="ja-JP" sz="3200" b="0" i="0" u="none" strike="noStrike" kern="1200" cap="none" spc="0" normalizeH="0" baseline="0" noProof="0">
              <a:ln>
                <a:noFill/>
              </a:ln>
              <a:solidFill>
                <a:srgbClr val="182A5C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4053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9">
            <a:extLst>
              <a:ext uri="{FF2B5EF4-FFF2-40B4-BE49-F238E27FC236}">
                <a16:creationId xmlns:a16="http://schemas.microsoft.com/office/drawing/2014/main" id="{3343AC8D-4761-4B6D-B4BD-BA54D7970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0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 dirty="0">
                <a:solidFill>
                  <a:srgbClr val="FF0000"/>
                </a:solidFill>
              </a:rPr>
              <a:t>赤十字ってなに？　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2F66017-4B3A-4926-9D3D-6856FC78A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718607"/>
            <a:ext cx="2628292" cy="3285365"/>
          </a:xfrm>
          <a:prstGeom prst="rect">
            <a:avLst/>
          </a:prstGeom>
        </p:spPr>
      </p:pic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B2D06BF4-ED22-4750-9E1E-E6B6D4D07B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836" y="2085975"/>
            <a:ext cx="550841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ja-JP" altLang="en-US" sz="3200" dirty="0"/>
              <a:t>このマークを見たことはありますか？</a:t>
            </a:r>
            <a:endParaRPr lang="en-US" altLang="ja-JP" sz="3200" dirty="0"/>
          </a:p>
          <a:p>
            <a:pPr marL="457200" indent="-457200">
              <a:buFont typeface="Wingdings" panose="05000000000000000000" pitchFamily="2" charset="2"/>
              <a:buChar char="l"/>
            </a:pPr>
            <a:endParaRPr lang="en-US" altLang="ja-JP" sz="32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ja-JP" altLang="en-US" sz="3200" dirty="0"/>
              <a:t>どんなイメージですか？</a:t>
            </a:r>
          </a:p>
        </p:txBody>
      </p:sp>
    </p:spTree>
    <p:extLst>
      <p:ext uri="{BB962C8B-B14F-4D97-AF65-F5344CB8AC3E}">
        <p14:creationId xmlns:p14="http://schemas.microsoft.com/office/powerpoint/2010/main" val="666092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547813" y="650875"/>
            <a:ext cx="7237412" cy="4921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背浮きの練習（呼吸がしやすい姿勢）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905" y="1484313"/>
            <a:ext cx="2628801" cy="197136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538" y="1484313"/>
            <a:ext cx="3775075" cy="40322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11188" y="4941888"/>
            <a:ext cx="3421062" cy="3048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プールサイドで背浮きの練習</a:t>
            </a:r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V="1">
            <a:off x="4032250" y="3573463"/>
            <a:ext cx="1584325" cy="1943100"/>
          </a:xfrm>
          <a:prstGeom prst="line">
            <a:avLst/>
          </a:prstGeom>
          <a:noFill/>
          <a:ln w="635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195513" y="5516563"/>
            <a:ext cx="2989262" cy="769441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徐々に後頭部をつけていく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rgbClr val="000000"/>
                </a:solidFill>
              </a:rPr>
              <a:t>耳を水の中に入れます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sp>
        <p:nvSpPr>
          <p:cNvPr id="22537" name="Line 11"/>
          <p:cNvSpPr>
            <a:spLocks noChangeShapeType="1"/>
          </p:cNvSpPr>
          <p:nvPr/>
        </p:nvSpPr>
        <p:spPr bwMode="auto">
          <a:xfrm flipV="1">
            <a:off x="6911975" y="5246688"/>
            <a:ext cx="0" cy="739775"/>
          </a:xfrm>
          <a:prstGeom prst="line">
            <a:avLst/>
          </a:prstGeom>
          <a:noFill/>
          <a:ln w="635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6192838" y="5986463"/>
            <a:ext cx="2843212" cy="6873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運動靴は、浮力があります。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無理に脱ぐ必要はありません。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6CA120E-3BA7-4441-AACB-84FD26184B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578" y="2598823"/>
            <a:ext cx="2736304" cy="2196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639901"/>
      </p:ext>
    </p:extLst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943100" y="584200"/>
            <a:ext cx="6516688" cy="4937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浮き身の姿勢と泳ぎ方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23556" name="Picture 4" descr="DSC0134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196975"/>
            <a:ext cx="5983287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11188" y="5791200"/>
            <a:ext cx="9144000" cy="7699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服を着たまま泳がなくてはならないときには、速く泳ぐ必要はありません。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長く浮いていられることが一番大切です。</a:t>
            </a:r>
          </a:p>
        </p:txBody>
      </p:sp>
    </p:spTree>
    <p:extLst>
      <p:ext uri="{BB962C8B-B14F-4D97-AF65-F5344CB8AC3E}">
        <p14:creationId xmlns:p14="http://schemas.microsoft.com/office/powerpoint/2010/main" val="395075481"/>
      </p:ext>
    </p:extLst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900113" y="650875"/>
            <a:ext cx="7164387" cy="4302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空のペットボトルがあると長く浮いていられます。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24580" name="Picture 4" descr="DSC0135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575" y="2439988"/>
            <a:ext cx="4727575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362075" y="6129338"/>
            <a:ext cx="6413500" cy="49212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ペットボトルは、胸の前で抱えましょう。</a:t>
            </a:r>
          </a:p>
        </p:txBody>
      </p:sp>
      <p:pic>
        <p:nvPicPr>
          <p:cNvPr id="24582" name="Picture 6" descr="D:\水安\20080717吹上小着衣泳\IMGP24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1763" y="1341438"/>
            <a:ext cx="5135562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7876530"/>
      </p:ext>
    </p:extLst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692150"/>
            <a:ext cx="5076825" cy="26320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2750" y="1600200"/>
            <a:ext cx="4921250" cy="46609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503238" y="3644900"/>
            <a:ext cx="3492500" cy="16764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ペットボトルを２個、服の中に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入れてみます。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こんなにも浮きます。</a:t>
            </a:r>
          </a:p>
        </p:txBody>
      </p:sp>
      <p:sp>
        <p:nvSpPr>
          <p:cNvPr id="25606" name="Line 7"/>
          <p:cNvSpPr>
            <a:spLocks noChangeShapeType="1"/>
          </p:cNvSpPr>
          <p:nvPr/>
        </p:nvSpPr>
        <p:spPr bwMode="auto">
          <a:xfrm flipV="1">
            <a:off x="2987675" y="4184650"/>
            <a:ext cx="2016125" cy="936625"/>
          </a:xfrm>
          <a:prstGeom prst="line">
            <a:avLst/>
          </a:prstGeom>
          <a:noFill/>
          <a:ln w="635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268469"/>
      </p:ext>
    </p:extLst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908175" y="650875"/>
            <a:ext cx="5973763" cy="48736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182A5C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ペットボトル入れて泳ぎます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HGPｺﾞｼｯｸE" pitchFamily="50" charset="-128"/>
              <a:cs typeface="+mn-cs"/>
            </a:endParaRPr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988" y="1352550"/>
            <a:ext cx="6711950" cy="39481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215900" y="5584825"/>
            <a:ext cx="8964613" cy="40005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エレメンタリーバックストロークの形でゆっくり移動しましよう。</a:t>
            </a:r>
          </a:p>
        </p:txBody>
      </p:sp>
    </p:spTree>
    <p:extLst>
      <p:ext uri="{BB962C8B-B14F-4D97-AF65-F5344CB8AC3E}">
        <p14:creationId xmlns:p14="http://schemas.microsoft.com/office/powerpoint/2010/main" val="1130598751"/>
      </p:ext>
    </p:extLst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C45F4C4-AFB4-417B-8FE8-1587F6BE3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F7A48-E395-472C-8727-A7ACFCD3AF02}" type="slidenum">
              <a:rPr lang="en-US" altLang="ja-JP" smtClean="0"/>
              <a:pPr>
                <a:defRPr/>
              </a:pPr>
              <a:t>25</a:t>
            </a:fld>
            <a:endParaRPr lang="en-US" altLang="ja-JP"/>
          </a:p>
        </p:txBody>
      </p:sp>
      <p:sp>
        <p:nvSpPr>
          <p:cNvPr id="3" name="テキスト ボックス 9">
            <a:extLst>
              <a:ext uri="{FF2B5EF4-FFF2-40B4-BE49-F238E27FC236}">
                <a16:creationId xmlns:a16="http://schemas.microsoft.com/office/drawing/2014/main" id="{0E9F96EC-D4A2-4400-8C04-6821D3DBD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HGPｺﾞｼｯｸE" pitchFamily="50" charset="-128"/>
                <a:cs typeface="+mn-cs"/>
              </a:rPr>
              <a:t>みんなで考えてみよう　</a:t>
            </a:r>
          </a:p>
        </p:txBody>
      </p:sp>
      <p:sp>
        <p:nvSpPr>
          <p:cNvPr id="4" name="テキスト ボックス 10">
            <a:extLst>
              <a:ext uri="{FF2B5EF4-FFF2-40B4-BE49-F238E27FC236}">
                <a16:creationId xmlns:a16="http://schemas.microsoft.com/office/drawing/2014/main" id="{21F6763C-B452-4166-ACF5-A1C61AF06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2057400"/>
            <a:ext cx="87480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600" dirty="0"/>
              <a:t>家のまわりで、どこが危ないですか？</a:t>
            </a:r>
            <a:endParaRPr lang="en-US" altLang="ja-JP" sz="36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39F3BE3-DA36-4427-9F11-28767A3553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139787"/>
            <a:ext cx="3187592" cy="18002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F5E137E-EC3C-4088-A682-BAF7C466F0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9610" y="2710681"/>
            <a:ext cx="2700300" cy="2301894"/>
          </a:xfrm>
          <a:prstGeom prst="rect">
            <a:avLst/>
          </a:prstGeom>
        </p:spPr>
      </p:pic>
      <p:sp>
        <p:nvSpPr>
          <p:cNvPr id="10" name="テキスト ボックス 10">
            <a:extLst>
              <a:ext uri="{FF2B5EF4-FFF2-40B4-BE49-F238E27FC236}">
                <a16:creationId xmlns:a16="http://schemas.microsoft.com/office/drawing/2014/main" id="{6AA00BDF-5B8B-41CD-BEBE-85D73046B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3128" y="5403463"/>
            <a:ext cx="53454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600" dirty="0"/>
              <a:t>意見を出し合ってみよう！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341504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テキスト ボックス 9"/>
          <p:cNvSpPr txBox="1">
            <a:spLocks noChangeArrowheads="1"/>
          </p:cNvSpPr>
          <p:nvPr/>
        </p:nvSpPr>
        <p:spPr bwMode="auto">
          <a:xfrm>
            <a:off x="863600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 dirty="0">
                <a:solidFill>
                  <a:srgbClr val="FF0000"/>
                </a:solidFill>
              </a:rPr>
              <a:t>友だちが水におぼれたら　</a:t>
            </a:r>
          </a:p>
        </p:txBody>
      </p:sp>
      <p:sp>
        <p:nvSpPr>
          <p:cNvPr id="10243" name="テキスト ボックス 10"/>
          <p:cNvSpPr txBox="1">
            <a:spLocks noChangeArrowheads="1"/>
          </p:cNvSpPr>
          <p:nvPr/>
        </p:nvSpPr>
        <p:spPr bwMode="auto">
          <a:xfrm>
            <a:off x="252413" y="2057400"/>
            <a:ext cx="8748079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600" dirty="0"/>
              <a:t>大きな声でおとなの人を呼びましょう。</a:t>
            </a:r>
            <a:endParaRPr lang="en-US" altLang="ja-JP" sz="3600" dirty="0"/>
          </a:p>
          <a:p>
            <a:endParaRPr lang="en-US" altLang="ja-JP" sz="3600" dirty="0"/>
          </a:p>
          <a:p>
            <a:r>
              <a:rPr lang="ja-JP" altLang="en-US" sz="3600" dirty="0"/>
              <a:t>大急ぎでおとなの人を呼びに行きましょう。</a:t>
            </a:r>
            <a:endParaRPr lang="en-US" altLang="ja-JP" sz="3600" dirty="0"/>
          </a:p>
          <a:p>
            <a:endParaRPr lang="en-US" altLang="ja-JP" sz="3600" dirty="0"/>
          </a:p>
          <a:p>
            <a:r>
              <a:rPr lang="ja-JP" altLang="en-US" sz="3600" dirty="0"/>
              <a:t>絶対に水の中にはいって助けようとしては、</a:t>
            </a:r>
            <a:endParaRPr lang="en-US" altLang="ja-JP" sz="3600" dirty="0"/>
          </a:p>
          <a:p>
            <a:r>
              <a:rPr lang="ja-JP" altLang="en-US" sz="3600" dirty="0"/>
              <a:t>いけません。</a:t>
            </a:r>
            <a:endParaRPr lang="en-US" altLang="ja-JP" sz="3600" dirty="0"/>
          </a:p>
          <a:p>
            <a:endParaRPr lang="en-US" altLang="ja-JP" sz="36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B24CE33-8A6A-4674-AEEA-8FE6F87E3F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971" l="5962" r="100000">
                        <a14:foregroundMark x1="16531" y1="69968" x2="15718" y2="43131"/>
                        <a14:foregroundMark x1="15718" y1="43131" x2="24390" y2="17572"/>
                        <a14:foregroundMark x1="24390" y1="17572" x2="48238" y2="8626"/>
                        <a14:foregroundMark x1="48238" y1="8626" x2="70732" y2="23642"/>
                        <a14:foregroundMark x1="70732" y1="23642" x2="87534" y2="43131"/>
                        <a14:foregroundMark x1="87534" y1="43131" x2="85637" y2="70288"/>
                        <a14:foregroundMark x1="85637" y1="70288" x2="66125" y2="83387"/>
                        <a14:foregroundMark x1="66125" y1="83387" x2="40921" y2="80192"/>
                        <a14:foregroundMark x1="40921" y1="80192" x2="17886" y2="85623"/>
                        <a14:foregroundMark x1="17886" y1="85623" x2="15447" y2="67732"/>
                        <a14:foregroundMark x1="35501" y1="16294" x2="44986" y2="15335"/>
                        <a14:foregroundMark x1="24932" y1="25240" x2="26829" y2="10224"/>
                        <a14:foregroundMark x1="24119" y1="8626" x2="18428" y2="25879"/>
                        <a14:foregroundMark x1="17344" y1="30351" x2="12737" y2="4153"/>
                        <a14:foregroundMark x1="12737" y1="4153" x2="12737" y2="4153"/>
                        <a14:foregroundMark x1="19241" y1="32588" x2="8401" y2="57188"/>
                        <a14:foregroundMark x1="8401" y1="57188" x2="22222" y2="81470"/>
                        <a14:foregroundMark x1="22222" y1="81470" x2="31707" y2="87859"/>
                        <a14:foregroundMark x1="33062" y1="75719" x2="33062" y2="75719"/>
                        <a14:foregroundMark x1="34959" y1="81789" x2="34959" y2="81789"/>
                        <a14:foregroundMark x1="33062" y1="84026" x2="33062" y2="84026"/>
                        <a14:foregroundMark x1="41192" y1="90096" x2="41192" y2="90096"/>
                        <a14:foregroundMark x1="36314" y1="87859" x2="23035" y2="90735"/>
                        <a14:foregroundMark x1="31165" y1="89137" x2="53930" y2="89137"/>
                        <a14:foregroundMark x1="29810" y1="8626" x2="39295" y2="1917"/>
                        <a14:foregroundMark x1="19783" y1="10224" x2="19783" y2="4153"/>
                        <a14:foregroundMark x1="26829" y1="5112" x2="29268" y2="7348"/>
                        <a14:foregroundMark x1="27913" y1="3514" x2="17344" y2="2875"/>
                        <a14:foregroundMark x1="10298" y1="66134" x2="5962" y2="77316"/>
                        <a14:foregroundMark x1="10840" y1="81789" x2="22222" y2="90096"/>
                        <a14:foregroundMark x1="56369" y1="89137" x2="71545" y2="87859"/>
                        <a14:foregroundMark x1="66667" y1="93610" x2="88076" y2="92971"/>
                        <a14:foregroundMark x1="79133" y1="92332" x2="75339" y2="76677"/>
                        <a14:foregroundMark x1="64770" y1="87859" x2="27371" y2="90735"/>
                        <a14:foregroundMark x1="21138" y1="94569" x2="43902" y2="98403"/>
                        <a14:foregroundMark x1="43902" y1="98403" x2="66667" y2="95208"/>
                        <a14:foregroundMark x1="66667" y1="95208" x2="66667" y2="94569"/>
                        <a14:foregroundMark x1="84282" y1="54313" x2="94309" y2="77955"/>
                        <a14:foregroundMark x1="94309" y1="77955" x2="93767" y2="78914"/>
                        <a14:foregroundMark x1="71545" y1="75719" x2="82927" y2="53355"/>
                        <a14:foregroundMark x1="46883" y1="65495" x2="52575" y2="48882"/>
                        <a14:foregroundMark x1="38211" y1="45367" x2="49593" y2="45367"/>
                        <a14:foregroundMark x1="14092" y1="57188" x2="32520" y2="43770"/>
                        <a14:foregroundMark x1="29268" y1="16933" x2="29810" y2="19169"/>
                        <a14:foregroundMark x1="31165" y1="24281" x2="31165" y2="24281"/>
                        <a14:foregroundMark x1="59079" y1="31949" x2="59079" y2="31949"/>
                        <a14:foregroundMark x1="50136" y1="34185" x2="60163" y2="27476"/>
                        <a14:foregroundMark x1="63415" y1="38658" x2="60976" y2="33227"/>
                        <a14:foregroundMark x1="51491" y1="28115" x2="53930" y2="15335"/>
                        <a14:foregroundMark x1="46883" y1="5751" x2="64228" y2="23642"/>
                        <a14:foregroundMark x1="64228" y1="23642" x2="64770" y2="23642"/>
                        <a14:foregroundMark x1="55827" y1="9585" x2="67751" y2="14696"/>
                        <a14:foregroundMark x1="55827" y1="10863" x2="47696" y2="4153"/>
                        <a14:foregroundMark x1="43089" y1="7348" x2="46883" y2="2875"/>
                        <a14:foregroundMark x1="49593" y1="5751" x2="44444" y2="1917"/>
                        <a14:foregroundMark x1="47696" y1="3514" x2="35501" y2="3514"/>
                        <a14:foregroundMark x1="35501" y1="639" x2="35501" y2="639"/>
                        <a14:foregroundMark x1="36314" y1="3514" x2="26829" y2="2875"/>
                        <a14:foregroundMark x1="39295" y1="2875" x2="27371" y2="639"/>
                        <a14:foregroundMark x1="40650" y1="1917" x2="33604" y2="2875"/>
                        <a14:foregroundMark x1="40108" y1="1278" x2="32520" y2="1278"/>
                        <a14:foregroundMark x1="40108" y1="639" x2="42005" y2="639"/>
                        <a14:foregroundMark x1="43902" y1="1917" x2="44986" y2="639"/>
                        <a14:foregroundMark x1="43902" y1="1278" x2="43902" y2="1278"/>
                        <a14:foregroundMark x1="47967" y1="0" x2="42005" y2="958"/>
                        <a14:foregroundMark x1="97019" y1="51118" x2="97019" y2="51118"/>
                        <a14:foregroundMark x1="91328" y1="46645" x2="95664" y2="43770"/>
                        <a14:foregroundMark x1="96206" y1="57188" x2="98916" y2="41534"/>
                        <a14:foregroundMark x1="89431" y1="52077" x2="92412" y2="50479"/>
                        <a14:foregroundMark x1="99729" y1="52716" x2="88076" y2="65815"/>
                        <a14:foregroundMark x1="74255" y1="16933" x2="90515" y2="19808"/>
                        <a14:foregroundMark x1="67209" y1="27476" x2="63957" y2="18530"/>
                        <a14:foregroundMark x1="79133" y1="16294" x2="57182" y2="27796"/>
                        <a14:foregroundMark x1="57182" y1="27796" x2="57182" y2="28115"/>
                        <a14:foregroundMark x1="84824" y1="18530" x2="95935" y2="44728"/>
                        <a14:foregroundMark x1="95935" y1="44728" x2="96206" y2="45367"/>
                        <a14:foregroundMark x1="15447" y1="14058" x2="8943" y2="587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2100" y="4874729"/>
            <a:ext cx="2340260" cy="198327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9">
            <a:extLst>
              <a:ext uri="{FF2B5EF4-FFF2-40B4-BE49-F238E27FC236}">
                <a16:creationId xmlns:a16="http://schemas.microsoft.com/office/drawing/2014/main" id="{1C698A31-CF7E-48A8-B0D9-ABB85D4CF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0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 dirty="0">
                <a:solidFill>
                  <a:srgbClr val="FF0000"/>
                </a:solidFill>
              </a:rPr>
              <a:t>友だちが水におぼれたら　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B10FF74-9692-46D3-99CD-94B2D9AB1D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0" t="53630" r="6029" b="4325"/>
          <a:stretch/>
        </p:blipFill>
        <p:spPr>
          <a:xfrm>
            <a:off x="863600" y="1562960"/>
            <a:ext cx="7668840" cy="529457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9">
            <a:extLst>
              <a:ext uri="{FF2B5EF4-FFF2-40B4-BE49-F238E27FC236}">
                <a16:creationId xmlns:a16="http://schemas.microsoft.com/office/drawing/2014/main" id="{7C6A8794-CD78-415E-96A3-F9DBBADB4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728663"/>
            <a:ext cx="84247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4800" dirty="0">
                <a:solidFill>
                  <a:srgbClr val="FF0000"/>
                </a:solidFill>
              </a:rPr>
              <a:t>水遊びや釣りのチェックポイント</a:t>
            </a:r>
          </a:p>
        </p:txBody>
      </p:sp>
      <p:sp>
        <p:nvSpPr>
          <p:cNvPr id="8" name="テキスト ボックス 10">
            <a:extLst>
              <a:ext uri="{FF2B5EF4-FFF2-40B4-BE49-F238E27FC236}">
                <a16:creationId xmlns:a16="http://schemas.microsoft.com/office/drawing/2014/main" id="{D83D45AE-B5D9-464C-A938-FD3CA8A1B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720" y="6052038"/>
            <a:ext cx="74988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FF3300"/>
                </a:solidFill>
              </a:rPr>
              <a:t>事故にあわないことが最も大切です！</a:t>
            </a:r>
            <a:endParaRPr lang="en-US" altLang="ja-JP" sz="3200" dirty="0">
              <a:solidFill>
                <a:srgbClr val="FF3300"/>
              </a:solidFill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5AFBFED-3723-4FAF-969B-8B75CB9FC7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" t="33077" r="6030" b="23226"/>
          <a:stretch/>
        </p:blipFill>
        <p:spPr>
          <a:xfrm>
            <a:off x="1187525" y="1559660"/>
            <a:ext cx="6408712" cy="45204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F67BA5D-30E5-4614-93CD-8CA9BF73A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F7A48-E395-472C-8727-A7ACFCD3AF02}" type="slidenum">
              <a:rPr lang="en-US" altLang="ja-JP" smtClean="0"/>
              <a:pPr>
                <a:defRPr/>
              </a:pPr>
              <a:t>29</a:t>
            </a:fld>
            <a:endParaRPr lang="en-US" altLang="ja-JP"/>
          </a:p>
        </p:txBody>
      </p:sp>
      <p:sp>
        <p:nvSpPr>
          <p:cNvPr id="4" name="テキスト ボックス 9">
            <a:extLst>
              <a:ext uri="{FF2B5EF4-FFF2-40B4-BE49-F238E27FC236}">
                <a16:creationId xmlns:a16="http://schemas.microsoft.com/office/drawing/2014/main" id="{9323E205-A188-43CA-A484-AAD317919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0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 dirty="0">
                <a:solidFill>
                  <a:srgbClr val="FF0000"/>
                </a:solidFill>
              </a:rPr>
              <a:t>ライフジャケット　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973C34C-7BCE-40BD-9E8F-A04DBE33A5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9192" y="4160588"/>
            <a:ext cx="3080968" cy="2221162"/>
          </a:xfrm>
          <a:prstGeom prst="rect">
            <a:avLst/>
          </a:prstGeom>
        </p:spPr>
      </p:pic>
      <p:sp>
        <p:nvSpPr>
          <p:cNvPr id="7" name="テキスト ボックス 10">
            <a:extLst>
              <a:ext uri="{FF2B5EF4-FFF2-40B4-BE49-F238E27FC236}">
                <a16:creationId xmlns:a16="http://schemas.microsoft.com/office/drawing/2014/main" id="{90777BCE-B595-44FC-9DDD-5011E3820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2057400"/>
            <a:ext cx="90725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3600" dirty="0"/>
              <a:t>ライフジャケットは体を水に浮かせ、体温を保ち、ぶつかったときのショックを和らげます。</a:t>
            </a:r>
            <a:endParaRPr lang="en-US" altLang="ja-JP" sz="3600" dirty="0"/>
          </a:p>
          <a:p>
            <a:r>
              <a:rPr lang="ja-JP" altLang="en-US" sz="3600" dirty="0"/>
              <a:t>釣りなど水上で遊ぶときは、必ず身につけましょう。</a:t>
            </a:r>
            <a:endParaRPr lang="en-US" altLang="ja-JP" sz="3600" dirty="0"/>
          </a:p>
        </p:txBody>
      </p:sp>
      <p:sp>
        <p:nvSpPr>
          <p:cNvPr id="8" name="テキスト ボックス 10">
            <a:extLst>
              <a:ext uri="{FF2B5EF4-FFF2-40B4-BE49-F238E27FC236}">
                <a16:creationId xmlns:a16="http://schemas.microsoft.com/office/drawing/2014/main" id="{D6398C25-D4A5-4C2F-BB41-A39EB8748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4617132"/>
            <a:ext cx="49942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FF3300"/>
                </a:solidFill>
              </a:rPr>
              <a:t>目立つ色で自分に合ったサイズ</a:t>
            </a:r>
            <a:endParaRPr lang="en-US" altLang="ja-JP" sz="2800" dirty="0">
              <a:solidFill>
                <a:srgbClr val="FF3300"/>
              </a:solidFill>
            </a:endParaRPr>
          </a:p>
        </p:txBody>
      </p:sp>
      <p:sp>
        <p:nvSpPr>
          <p:cNvPr id="9" name="テキスト ボックス 10">
            <a:extLst>
              <a:ext uri="{FF2B5EF4-FFF2-40B4-BE49-F238E27FC236}">
                <a16:creationId xmlns:a16="http://schemas.microsoft.com/office/drawing/2014/main" id="{183DDE3E-9F81-4A3E-A449-CED976ECF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2" y="5265489"/>
            <a:ext cx="49942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FF3300"/>
                </a:solidFill>
              </a:rPr>
              <a:t>ベルトをしっかり装着</a:t>
            </a:r>
            <a:endParaRPr lang="en-US" altLang="ja-JP" sz="2800" dirty="0">
              <a:solidFill>
                <a:srgbClr val="FF3300"/>
              </a:solidFill>
            </a:endParaRPr>
          </a:p>
        </p:txBody>
      </p:sp>
      <p:sp>
        <p:nvSpPr>
          <p:cNvPr id="10" name="テキスト ボックス 10">
            <a:extLst>
              <a:ext uri="{FF2B5EF4-FFF2-40B4-BE49-F238E27FC236}">
                <a16:creationId xmlns:a16="http://schemas.microsoft.com/office/drawing/2014/main" id="{EA6E1144-A7E7-4C4D-B08B-32FB89466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5863035"/>
            <a:ext cx="49942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FF3300"/>
                </a:solidFill>
              </a:rPr>
              <a:t>えりを持って、浮き身の姿勢</a:t>
            </a:r>
            <a:endParaRPr lang="en-US" altLang="ja-JP" sz="28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9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9">
            <a:extLst>
              <a:ext uri="{FF2B5EF4-FFF2-40B4-BE49-F238E27FC236}">
                <a16:creationId xmlns:a16="http://schemas.microsoft.com/office/drawing/2014/main" id="{AD56CC23-C512-438E-8E80-F8EF836E6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0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 dirty="0">
                <a:solidFill>
                  <a:srgbClr val="FF0000"/>
                </a:solidFill>
              </a:rPr>
              <a:t>赤十字ってなに？　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6E1E172D-66C2-433E-960A-3AA96931A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718607"/>
            <a:ext cx="2628292" cy="3285365"/>
          </a:xfrm>
          <a:prstGeom prst="rect">
            <a:avLst/>
          </a:prstGeom>
        </p:spPr>
      </p:pic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238A0C4E-A301-40BF-A20D-EB3577DC7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836" y="2085975"/>
            <a:ext cx="550841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ja-JP" altLang="en-US" sz="3200" dirty="0"/>
              <a:t>いのちと健康を守る活動をしています。</a:t>
            </a:r>
            <a:endParaRPr lang="en-US" altLang="ja-JP" sz="3200" dirty="0"/>
          </a:p>
          <a:p>
            <a:pPr marL="457200" indent="-457200">
              <a:buFont typeface="Wingdings" panose="05000000000000000000" pitchFamily="2" charset="2"/>
              <a:buChar char="l"/>
            </a:pPr>
            <a:endParaRPr lang="en-US" altLang="ja-JP" sz="3200" dirty="0"/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ja-JP" altLang="en-US" sz="3200" dirty="0"/>
              <a:t>身近な事故を予防し、いのちを守る方法を教えています。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DDC8802-126E-426C-92D9-3EEA4E1D17DC}"/>
              </a:ext>
            </a:extLst>
          </p:cNvPr>
          <p:cNvSpPr txBox="1"/>
          <p:nvPr/>
        </p:nvSpPr>
        <p:spPr>
          <a:xfrm>
            <a:off x="251520" y="5371340"/>
            <a:ext cx="8568952" cy="10104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 anchorCtr="1">
            <a:noAutofit/>
          </a:bodyPr>
          <a:lstStyle/>
          <a:p>
            <a:pPr>
              <a:defRPr/>
            </a:pPr>
            <a:r>
              <a:rPr lang="ja-JP" altLang="en-US" sz="3800" b="1" dirty="0"/>
              <a:t>着衣泳は、いのちを守るための授業です</a:t>
            </a:r>
          </a:p>
        </p:txBody>
      </p:sp>
    </p:spTree>
    <p:extLst>
      <p:ext uri="{BB962C8B-B14F-4D97-AF65-F5344CB8AC3E}">
        <p14:creationId xmlns:p14="http://schemas.microsoft.com/office/powerpoint/2010/main" val="30972857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81B2AFC-1D89-4A1A-9F9D-FB938FBD69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1" t="3817" b="3800"/>
          <a:stretch/>
        </p:blipFill>
        <p:spPr>
          <a:xfrm>
            <a:off x="287524" y="513708"/>
            <a:ext cx="4543594" cy="633567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8434597-4814-4B20-BDC3-1DF6B5061B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7" r="8334" b="3800"/>
          <a:stretch/>
        </p:blipFill>
        <p:spPr>
          <a:xfrm>
            <a:off x="4572000" y="513708"/>
            <a:ext cx="4428492" cy="633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0585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519363" y="650875"/>
            <a:ext cx="4465637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182A5C"/>
                </a:solidFill>
              </a:rPr>
              <a:t>身近なものを使って救助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endParaRPr lang="ja-JP" altLang="en-US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963" y="1125538"/>
            <a:ext cx="6516687" cy="47259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27653" name="Text Box 6"/>
          <p:cNvSpPr txBox="1">
            <a:spLocks noChangeArrowheads="1"/>
          </p:cNvSpPr>
          <p:nvPr/>
        </p:nvSpPr>
        <p:spPr bwMode="auto">
          <a:xfrm>
            <a:off x="576263" y="6022975"/>
            <a:ext cx="7953375" cy="4302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18000" tIns="0" rIns="18000" bIns="0">
            <a:spAutoFit/>
          </a:bodyPr>
          <a:lstStyle/>
          <a:p>
            <a:r>
              <a:rPr lang="ja-JP" altLang="en-US" sz="2800"/>
              <a:t>長い棒など身近にあるものを使って救助しています。</a:t>
            </a:r>
          </a:p>
        </p:txBody>
      </p:sp>
    </p:spTree>
  </p:cSld>
  <p:clrMapOvr>
    <a:masterClrMapping/>
  </p:clrMapOvr>
  <p:transition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7413" y="4105275"/>
            <a:ext cx="34036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1123950"/>
            <a:ext cx="31432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073150"/>
            <a:ext cx="2557463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475" y="1087438"/>
            <a:ext cx="2820988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 Box 2"/>
          <p:cNvSpPr txBox="1">
            <a:spLocks noChangeArrowheads="1"/>
          </p:cNvSpPr>
          <p:nvPr/>
        </p:nvSpPr>
        <p:spPr bwMode="auto">
          <a:xfrm>
            <a:off x="2519363" y="476250"/>
            <a:ext cx="4465637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182A5C"/>
                </a:solidFill>
              </a:rPr>
              <a:t>身近なものを使って救助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1114425"/>
            <a:ext cx="2079625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14425"/>
            <a:ext cx="3168650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1100" y="3862388"/>
            <a:ext cx="34099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2"/>
          <p:cNvSpPr txBox="1">
            <a:spLocks noChangeArrowheads="1"/>
          </p:cNvSpPr>
          <p:nvPr/>
        </p:nvSpPr>
        <p:spPr bwMode="auto">
          <a:xfrm>
            <a:off x="2519363" y="476250"/>
            <a:ext cx="4465637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182A5C"/>
                </a:solidFill>
              </a:rPr>
              <a:t>身近なものを使って救助</a:t>
            </a:r>
          </a:p>
        </p:txBody>
      </p:sp>
      <p:sp>
        <p:nvSpPr>
          <p:cNvPr id="29702" name="下矢印 13"/>
          <p:cNvSpPr>
            <a:spLocks noChangeArrowheads="1"/>
          </p:cNvSpPr>
          <p:nvPr/>
        </p:nvSpPr>
        <p:spPr bwMode="auto">
          <a:xfrm>
            <a:off x="6696075" y="1114425"/>
            <a:ext cx="936625" cy="1127125"/>
          </a:xfrm>
          <a:prstGeom prst="downArrow">
            <a:avLst>
              <a:gd name="adj1" fmla="val 50000"/>
              <a:gd name="adj2" fmla="val 49974"/>
            </a:avLst>
          </a:prstGeom>
          <a:noFill/>
          <a:ln w="38100" algn="ctr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endParaRPr lang="ja-JP" altLang="en-US"/>
          </a:p>
        </p:txBody>
      </p:sp>
      <p:sp>
        <p:nvSpPr>
          <p:cNvPr id="29703" name="左矢印 19"/>
          <p:cNvSpPr>
            <a:spLocks noChangeArrowheads="1"/>
          </p:cNvSpPr>
          <p:nvPr/>
        </p:nvSpPr>
        <p:spPr bwMode="auto">
          <a:xfrm>
            <a:off x="5140325" y="2708275"/>
            <a:ext cx="1187450" cy="288925"/>
          </a:xfrm>
          <a:prstGeom prst="leftArrow">
            <a:avLst>
              <a:gd name="adj1" fmla="val 50000"/>
              <a:gd name="adj2" fmla="val 49813"/>
            </a:avLst>
          </a:prstGeom>
          <a:solidFill>
            <a:srgbClr val="FF3300"/>
          </a:solidFill>
          <a:ln w="38100" algn="ctr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ja-JP" altLang="en-US"/>
          </a:p>
        </p:txBody>
      </p:sp>
      <p:sp>
        <p:nvSpPr>
          <p:cNvPr id="29704" name="テキスト ボックス 20"/>
          <p:cNvSpPr txBox="1">
            <a:spLocks noChangeArrowheads="1"/>
          </p:cNvSpPr>
          <p:nvPr/>
        </p:nvSpPr>
        <p:spPr bwMode="auto">
          <a:xfrm>
            <a:off x="6327775" y="2060575"/>
            <a:ext cx="26003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/>
              <a:t>少し水を入れると方向が定まります。</a:t>
            </a:r>
            <a:endParaRPr lang="en-US" altLang="ja-JP"/>
          </a:p>
          <a:p>
            <a:endParaRPr lang="en-US" altLang="ja-JP"/>
          </a:p>
          <a:p>
            <a:r>
              <a:rPr lang="ja-JP" altLang="en-US"/>
              <a:t>ロープをつけると、</a:t>
            </a:r>
            <a:endParaRPr lang="en-US" altLang="ja-JP"/>
          </a:p>
          <a:p>
            <a:r>
              <a:rPr lang="ja-JP" altLang="en-US"/>
              <a:t>もう一度、投げられます。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258888" y="650875"/>
            <a:ext cx="6373812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182A5C"/>
                </a:solidFill>
              </a:rPr>
              <a:t>リングブイ、救助用チューブによる救助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endParaRPr lang="ja-JP" altLang="en-US"/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7725" y="1455738"/>
            <a:ext cx="4235450" cy="35941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395288" y="5284788"/>
            <a:ext cx="3168650" cy="3048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リングブイによる救助</a:t>
            </a:r>
            <a:endParaRPr lang="en-US" altLang="ja-JP" sz="2000"/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5040313" y="5284788"/>
            <a:ext cx="3708400" cy="3048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救助用チューブによる救助</a:t>
            </a:r>
          </a:p>
        </p:txBody>
      </p:sp>
      <p:pic>
        <p:nvPicPr>
          <p:cNvPr id="30727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" y="1439863"/>
            <a:ext cx="4294188" cy="3609975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1116013" y="5986463"/>
            <a:ext cx="1871662" cy="2746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endParaRPr lang="ja-JP" altLang="en-US"/>
          </a:p>
        </p:txBody>
      </p:sp>
      <p:pic>
        <p:nvPicPr>
          <p:cNvPr id="31747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957263"/>
            <a:ext cx="4229100" cy="360203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5111750" y="650875"/>
            <a:ext cx="4032250" cy="4270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>
                <a:solidFill>
                  <a:srgbClr val="182A5C"/>
                </a:solidFill>
              </a:rPr>
              <a:t>救助を待つ姿勢</a:t>
            </a:r>
          </a:p>
        </p:txBody>
      </p:sp>
      <p:sp>
        <p:nvSpPr>
          <p:cNvPr id="31749" name="Line 8"/>
          <p:cNvSpPr>
            <a:spLocks noChangeShapeType="1"/>
          </p:cNvSpPr>
          <p:nvPr/>
        </p:nvSpPr>
        <p:spPr bwMode="auto">
          <a:xfrm flipV="1">
            <a:off x="2232025" y="3357563"/>
            <a:ext cx="0" cy="1728787"/>
          </a:xfrm>
          <a:prstGeom prst="line">
            <a:avLst/>
          </a:prstGeom>
          <a:noFill/>
          <a:ln w="635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lIns="18000" tIns="0" rIns="18000" bIns="0">
            <a:spAutoFit/>
          </a:bodyPr>
          <a:lstStyle/>
          <a:p>
            <a:endParaRPr lang="ja-JP" altLang="en-US"/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747713" y="5086350"/>
            <a:ext cx="2968625" cy="7620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頭を上げていると、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チューブが沈みます</a:t>
            </a:r>
          </a:p>
        </p:txBody>
      </p:sp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425" y="2919413"/>
            <a:ext cx="5456238" cy="334168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</p:pic>
      <p:sp>
        <p:nvSpPr>
          <p:cNvPr id="31752" name="Line 11"/>
          <p:cNvSpPr>
            <a:spLocks noChangeShapeType="1"/>
          </p:cNvSpPr>
          <p:nvPr/>
        </p:nvSpPr>
        <p:spPr bwMode="auto">
          <a:xfrm>
            <a:off x="6227763" y="2565400"/>
            <a:ext cx="0" cy="1079500"/>
          </a:xfrm>
          <a:prstGeom prst="line">
            <a:avLst/>
          </a:prstGeom>
          <a:noFill/>
          <a:ln w="635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lIns="18000" tIns="0" rIns="18000" bIns="0">
            <a:spAutoFit/>
          </a:bodyPr>
          <a:lstStyle/>
          <a:p>
            <a:endParaRPr lang="ja-JP" altLang="en-US"/>
          </a:p>
        </p:txBody>
      </p:sp>
      <p:sp>
        <p:nvSpPr>
          <p:cNvPr id="31753" name="Text Box 12"/>
          <p:cNvSpPr txBox="1">
            <a:spLocks noChangeArrowheads="1"/>
          </p:cNvSpPr>
          <p:nvPr/>
        </p:nvSpPr>
        <p:spPr bwMode="auto">
          <a:xfrm>
            <a:off x="5111750" y="1695450"/>
            <a:ext cx="2968625" cy="7620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後頭部を水につけると、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チューブが浮きます</a:t>
            </a:r>
          </a:p>
        </p:txBody>
      </p:sp>
    </p:spTree>
  </p:cSld>
  <p:clrMapOvr>
    <a:masterClrMapping/>
  </p:clrMapOvr>
  <p:transition>
    <p:wipe dir="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テキスト ボックス 9"/>
          <p:cNvSpPr txBox="1">
            <a:spLocks noChangeArrowheads="1"/>
          </p:cNvSpPr>
          <p:nvPr/>
        </p:nvSpPr>
        <p:spPr bwMode="auto">
          <a:xfrm>
            <a:off x="358775" y="5229200"/>
            <a:ext cx="87137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 dirty="0">
                <a:solidFill>
                  <a:srgbClr val="FF0000"/>
                </a:solidFill>
              </a:rPr>
              <a:t>みんなの大切な命を守りましょう　</a:t>
            </a:r>
          </a:p>
        </p:txBody>
      </p:sp>
      <p:sp>
        <p:nvSpPr>
          <p:cNvPr id="33795" name="テキスト ボックス 3"/>
          <p:cNvSpPr txBox="1">
            <a:spLocks noChangeArrowheads="1"/>
          </p:cNvSpPr>
          <p:nvPr/>
        </p:nvSpPr>
        <p:spPr bwMode="auto">
          <a:xfrm>
            <a:off x="358775" y="931863"/>
            <a:ext cx="871378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000"/>
              <a:t>「楽しい水の季節」が「悲しい水の季節」</a:t>
            </a:r>
            <a:endParaRPr lang="en-US" altLang="ja-JP" sz="4000"/>
          </a:p>
          <a:p>
            <a:endParaRPr lang="en-US" altLang="ja-JP" sz="4000"/>
          </a:p>
          <a:p>
            <a:r>
              <a:rPr lang="ja-JP" altLang="en-US" sz="4000"/>
              <a:t>にならないようにしましょう。</a:t>
            </a:r>
          </a:p>
        </p:txBody>
      </p:sp>
      <p:pic>
        <p:nvPicPr>
          <p:cNvPr id="33796" name="Picture 7" descr="水着の子供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2071688"/>
            <a:ext cx="1544637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9">
            <a:extLst>
              <a:ext uri="{FF2B5EF4-FFF2-40B4-BE49-F238E27FC236}">
                <a16:creationId xmlns:a16="http://schemas.microsoft.com/office/drawing/2014/main" id="{493A33B9-8310-4B1A-B072-F2FA4530B7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0" y="728663"/>
            <a:ext cx="77406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000" dirty="0">
                <a:solidFill>
                  <a:srgbClr val="FF0000"/>
                </a:solidFill>
              </a:rPr>
              <a:t>水の事故からいのちを守るために　</a:t>
            </a:r>
          </a:p>
        </p:txBody>
      </p:sp>
      <p:sp>
        <p:nvSpPr>
          <p:cNvPr id="5" name="テキスト ボックス 10">
            <a:extLst>
              <a:ext uri="{FF2B5EF4-FFF2-40B4-BE49-F238E27FC236}">
                <a16:creationId xmlns:a16="http://schemas.microsoft.com/office/drawing/2014/main" id="{6C3AA062-6957-4C33-8727-F5D61B816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996" y="3969060"/>
            <a:ext cx="41766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4000" dirty="0"/>
              <a:t>楽しく、安全に水と親しみましょう！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6582A23-9231-408A-8DD3-28F4CB40C1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74" b="99457" l="2959" r="96450">
                        <a14:foregroundMark x1="4536" y1="10507" x2="4339" y2="40036"/>
                        <a14:foregroundMark x1="4339" y1="40036" x2="17160" y2="67935"/>
                        <a14:foregroundMark x1="17160" y1="67935" x2="32347" y2="80254"/>
                        <a14:foregroundMark x1="32347" y1="80254" x2="55819" y2="87500"/>
                        <a14:foregroundMark x1="55819" y1="87500" x2="70217" y2="83877"/>
                        <a14:foregroundMark x1="70217" y1="83877" x2="77120" y2="73370"/>
                        <a14:foregroundMark x1="77120" y1="73370" x2="82051" y2="40942"/>
                        <a14:foregroundMark x1="82051" y1="40942" x2="78501" y2="32246"/>
                        <a14:foregroundMark x1="78501" y1="32246" x2="68245" y2="26268"/>
                        <a14:foregroundMark x1="68245" y1="26268" x2="34911" y2="20833"/>
                        <a14:foregroundMark x1="34911" y1="20833" x2="2959" y2="23551"/>
                        <a14:foregroundMark x1="14990" y1="43841" x2="30966" y2="33696"/>
                        <a14:foregroundMark x1="30966" y1="33696" x2="42604" y2="30254"/>
                        <a14:foregroundMark x1="42604" y1="30254" x2="58383" y2="35326"/>
                        <a14:foregroundMark x1="58383" y1="35326" x2="67850" y2="42391"/>
                        <a14:foregroundMark x1="67850" y1="42391" x2="71400" y2="51812"/>
                        <a14:foregroundMark x1="71400" y1="51812" x2="70020" y2="62681"/>
                        <a14:foregroundMark x1="70020" y1="62681" x2="61144" y2="70109"/>
                        <a14:foregroundMark x1="61144" y1="70109" x2="49704" y2="71920"/>
                        <a14:foregroundMark x1="49704" y1="71920" x2="45365" y2="69928"/>
                        <a14:foregroundMark x1="20118" y1="91667" x2="18343" y2="66486"/>
                        <a14:foregroundMark x1="18343" y1="66486" x2="33136" y2="44928"/>
                        <a14:foregroundMark x1="33136" y1="44928" x2="65286" y2="26449"/>
                        <a14:foregroundMark x1="65286" y1="26449" x2="78895" y2="30435"/>
                        <a14:foregroundMark x1="78895" y1="30435" x2="87574" y2="37319"/>
                        <a14:foregroundMark x1="87574" y1="37319" x2="93688" y2="46558"/>
                        <a14:foregroundMark x1="93688" y1="46558" x2="98028" y2="61775"/>
                        <a14:foregroundMark x1="98028" y1="61775" x2="98028" y2="71920"/>
                        <a14:foregroundMark x1="98028" y1="71920" x2="93688" y2="86051"/>
                        <a14:foregroundMark x1="93688" y1="86051" x2="83629" y2="94746"/>
                        <a14:foregroundMark x1="83629" y1="94746" x2="32742" y2="97101"/>
                        <a14:foregroundMark x1="32742" y1="97101" x2="21696" y2="95471"/>
                        <a14:foregroundMark x1="21696" y1="95471" x2="19921" y2="85145"/>
                        <a14:foregroundMark x1="15779" y1="91304" x2="10059" y2="50543"/>
                        <a14:foregroundMark x1="10059" y1="50543" x2="9862" y2="50362"/>
                        <a14:foregroundMark x1="8284" y1="54710" x2="9665" y2="86413"/>
                        <a14:foregroundMark x1="9665" y1="86413" x2="11045" y2="91304"/>
                        <a14:foregroundMark x1="6509" y1="81522" x2="6509" y2="81522"/>
                        <a14:foregroundMark x1="5720" y1="67754" x2="10651" y2="82428"/>
                        <a14:foregroundMark x1="12426" y1="95652" x2="27811" y2="89130"/>
                        <a14:foregroundMark x1="18738" y1="99094" x2="90533" y2="94384"/>
                        <a14:foregroundMark x1="90533" y1="94384" x2="97633" y2="87500"/>
                        <a14:foregroundMark x1="97633" y1="87500" x2="92702" y2="78804"/>
                        <a14:foregroundMark x1="92702" y1="78804" x2="73964" y2="74094"/>
                        <a14:foregroundMark x1="94477" y1="39130" x2="91124" y2="81884"/>
                        <a14:foregroundMark x1="4931" y1="9601" x2="18343" y2="9601"/>
                        <a14:foregroundMark x1="18343" y1="9601" x2="82446" y2="5072"/>
                        <a14:foregroundMark x1="93491" y1="3261" x2="98225" y2="33877"/>
                        <a14:foregroundMark x1="98225" y1="33877" x2="94872" y2="42754"/>
                        <a14:foregroundMark x1="94872" y1="42754" x2="78698" y2="40580"/>
                        <a14:foregroundMark x1="78698" y1="40580" x2="64892" y2="34420"/>
                        <a14:foregroundMark x1="64892" y1="34420" x2="57396" y2="25362"/>
                        <a14:foregroundMark x1="57396" y1="25362" x2="55621" y2="14855"/>
                        <a14:foregroundMark x1="55621" y1="14855" x2="62919" y2="7971"/>
                        <a14:foregroundMark x1="62919" y1="7971" x2="63116" y2="7971"/>
                        <a14:foregroundMark x1="79487" y1="6341" x2="94872" y2="8696"/>
                        <a14:foregroundMark x1="83432" y1="5254" x2="93491" y2="5072"/>
                        <a14:foregroundMark x1="93491" y1="5072" x2="83235" y2="3986"/>
                        <a14:foregroundMark x1="7298" y1="8514" x2="60355" y2="5254"/>
                        <a14:foregroundMark x1="60355" y1="5254" x2="87574" y2="5254"/>
                        <a14:foregroundMark x1="61736" y1="5797" x2="93097" y2="2355"/>
                        <a14:foregroundMark x1="93097" y1="2355" x2="96450" y2="7971"/>
                        <a14:foregroundMark x1="62130" y1="95652" x2="41420" y2="99457"/>
                        <a14:foregroundMark x1="41420" y1="99457" x2="41026" y2="99457"/>
                        <a14:foregroundMark x1="6706" y1="98913" x2="6706" y2="98913"/>
                        <a14:backgroundMark x1="1183" y1="47826" x2="1183" y2="47826"/>
                        <a14:backgroundMark x1="592" y1="35870" x2="592" y2="35870"/>
                        <a14:backgroundMark x1="197" y1="31884" x2="197" y2="31884"/>
                        <a14:backgroundMark x1="394" y1="28804" x2="394" y2="28804"/>
                        <a14:backgroundMark x1="197" y1="27174" x2="197" y2="27174"/>
                        <a14:backgroundMark x1="52071" y1="99819" x2="52071" y2="99819"/>
                        <a14:backgroundMark x1="61538" y1="99819" x2="61538" y2="99819"/>
                        <a14:backgroundMark x1="58185" y1="99819" x2="58185" y2="99819"/>
                        <a14:backgroundMark x1="55227" y1="99638" x2="55227" y2="996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04" y="1790459"/>
            <a:ext cx="4463988" cy="486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71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テキスト ボックス 9"/>
          <p:cNvSpPr txBox="1">
            <a:spLocks noChangeArrowheads="1"/>
          </p:cNvSpPr>
          <p:nvPr/>
        </p:nvSpPr>
        <p:spPr bwMode="auto">
          <a:xfrm>
            <a:off x="179388" y="620713"/>
            <a:ext cx="88566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5400" dirty="0">
                <a:solidFill>
                  <a:srgbClr val="FF0000"/>
                </a:solidFill>
              </a:rPr>
              <a:t>みなさんにクイズです。（３問）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7950" y="1952625"/>
            <a:ext cx="8856663" cy="3416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ja-JP" altLang="en-US" sz="3600" dirty="0"/>
              <a:t>第１問</a:t>
            </a:r>
            <a:endParaRPr lang="en-US" altLang="ja-JP" sz="3600" dirty="0"/>
          </a:p>
          <a:p>
            <a:pPr>
              <a:defRPr/>
            </a:pPr>
            <a:endParaRPr lang="en-US" altLang="ja-JP" sz="3600" dirty="0"/>
          </a:p>
          <a:p>
            <a:pPr>
              <a:defRPr/>
            </a:pPr>
            <a:r>
              <a:rPr lang="ja-JP" altLang="en-US" sz="3600" dirty="0"/>
              <a:t>　水の事故が、一番おきている場所は</a:t>
            </a:r>
            <a:endParaRPr lang="en-US" altLang="ja-JP" sz="3600" dirty="0"/>
          </a:p>
          <a:p>
            <a:pPr>
              <a:defRPr/>
            </a:pPr>
            <a:r>
              <a:rPr lang="ja-JP" altLang="en-US" sz="3600" dirty="0"/>
              <a:t>　どこだと思いますか？</a:t>
            </a:r>
            <a:endParaRPr lang="en-US" altLang="ja-JP" sz="3600" dirty="0"/>
          </a:p>
          <a:p>
            <a:pPr>
              <a:defRPr/>
            </a:pPr>
            <a:endParaRPr lang="en-US" altLang="ja-JP" sz="3600" dirty="0"/>
          </a:p>
          <a:p>
            <a:pPr>
              <a:defRPr/>
            </a:pPr>
            <a:r>
              <a:rPr lang="ja-JP" altLang="en-US" sz="3600" dirty="0"/>
              <a:t>　プールだと思う人は、手をあげてください。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テキスト ボックス 9"/>
          <p:cNvSpPr txBox="1">
            <a:spLocks noChangeArrowheads="1"/>
          </p:cNvSpPr>
          <p:nvPr/>
        </p:nvSpPr>
        <p:spPr bwMode="auto">
          <a:xfrm>
            <a:off x="863600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>
                <a:solidFill>
                  <a:srgbClr val="FF0000"/>
                </a:solidFill>
              </a:rPr>
              <a:t>答え　</a:t>
            </a:r>
            <a:r>
              <a:rPr lang="ja-JP" altLang="en-US" sz="4800">
                <a:solidFill>
                  <a:srgbClr val="0066FF"/>
                </a:solidFill>
              </a:rPr>
              <a:t>プールではありません</a:t>
            </a:r>
          </a:p>
        </p:txBody>
      </p:sp>
      <p:sp>
        <p:nvSpPr>
          <p:cNvPr id="5123" name="テキスト ボックス 10"/>
          <p:cNvSpPr txBox="1">
            <a:spLocks noChangeArrowheads="1"/>
          </p:cNvSpPr>
          <p:nvPr/>
        </p:nvSpPr>
        <p:spPr bwMode="auto">
          <a:xfrm>
            <a:off x="431800" y="2085975"/>
            <a:ext cx="9072563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3200" dirty="0"/>
              <a:t>･プールは、０．７％（１００人いると１人くらいです）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ja-JP" altLang="en-US" sz="3200" dirty="0"/>
              <a:t>･海は、５０％（１０人いると５人くらいです）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ja-JP" altLang="en-US" sz="3200" dirty="0"/>
              <a:t>･川は、３０％（１０人いると３人くらいです）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en-US" altLang="ja-JP" sz="3200" dirty="0">
                <a:solidFill>
                  <a:srgbClr val="FF0000"/>
                </a:solidFill>
              </a:rPr>
              <a:t>※</a:t>
            </a:r>
            <a:r>
              <a:rPr lang="ja-JP" altLang="en-US" sz="3200" dirty="0">
                <a:solidFill>
                  <a:srgbClr val="FF0000"/>
                </a:solidFill>
              </a:rPr>
              <a:t>こどもの場合は、川が５０％（半分）です。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07950" y="800100"/>
            <a:ext cx="8820150" cy="2555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ja-JP" altLang="en-US" sz="3200" dirty="0"/>
              <a:t>第２問</a:t>
            </a:r>
            <a:endParaRPr lang="en-US" altLang="ja-JP" sz="3200" dirty="0"/>
          </a:p>
          <a:p>
            <a:pPr>
              <a:defRPr/>
            </a:pPr>
            <a:endParaRPr lang="en-US" altLang="ja-JP" sz="3200" dirty="0"/>
          </a:p>
          <a:p>
            <a:pPr>
              <a:defRPr/>
            </a:pPr>
            <a:r>
              <a:rPr lang="ja-JP" altLang="en-US" sz="3200" dirty="0"/>
              <a:t>　水の事故にあった人のうち、服を着ている人は、</a:t>
            </a:r>
            <a:endParaRPr lang="en-US" altLang="ja-JP" sz="3200" dirty="0"/>
          </a:p>
          <a:p>
            <a:pPr>
              <a:defRPr/>
            </a:pPr>
            <a:r>
              <a:rPr lang="ja-JP" altLang="en-US" sz="3200" dirty="0"/>
              <a:t>　どのくらいいると思いますか？</a:t>
            </a:r>
            <a:endParaRPr lang="en-US" altLang="ja-JP" sz="3200" dirty="0"/>
          </a:p>
          <a:p>
            <a:pPr>
              <a:defRPr/>
            </a:pPr>
            <a:endParaRPr lang="en-US" altLang="ja-JP" sz="3200" dirty="0"/>
          </a:p>
        </p:txBody>
      </p:sp>
      <p:sp>
        <p:nvSpPr>
          <p:cNvPr id="6147" name="テキスト ボックス 3"/>
          <p:cNvSpPr txBox="1">
            <a:spLocks noChangeArrowheads="1"/>
          </p:cNvSpPr>
          <p:nvPr/>
        </p:nvSpPr>
        <p:spPr bwMode="auto">
          <a:xfrm>
            <a:off x="576263" y="3502025"/>
            <a:ext cx="9072562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3200"/>
              <a:t>①ほとんどいない。</a:t>
            </a:r>
            <a:endParaRPr lang="en-US" altLang="ja-JP" sz="3200"/>
          </a:p>
          <a:p>
            <a:endParaRPr lang="en-US" altLang="ja-JP" sz="3200"/>
          </a:p>
          <a:p>
            <a:r>
              <a:rPr lang="ja-JP" altLang="en-US" sz="3200"/>
              <a:t>②半分くらい。</a:t>
            </a:r>
            <a:endParaRPr lang="en-US" altLang="ja-JP" sz="3200"/>
          </a:p>
          <a:p>
            <a:endParaRPr lang="en-US" altLang="ja-JP" sz="3200"/>
          </a:p>
          <a:p>
            <a:r>
              <a:rPr lang="ja-JP" altLang="en-US" sz="3200"/>
              <a:t>③８割くらい。（１０人いると８人）</a:t>
            </a:r>
            <a:endParaRPr lang="en-US" altLang="ja-JP" sz="320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テキスト ボックス 9"/>
          <p:cNvSpPr txBox="1">
            <a:spLocks noChangeArrowheads="1"/>
          </p:cNvSpPr>
          <p:nvPr/>
        </p:nvSpPr>
        <p:spPr bwMode="auto">
          <a:xfrm>
            <a:off x="863600" y="728663"/>
            <a:ext cx="7740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800">
                <a:solidFill>
                  <a:srgbClr val="FF0000"/>
                </a:solidFill>
              </a:rPr>
              <a:t>答え　</a:t>
            </a:r>
            <a:endParaRPr lang="ja-JP" altLang="en-US" sz="4800">
              <a:solidFill>
                <a:srgbClr val="0066FF"/>
              </a:solidFill>
            </a:endParaRPr>
          </a:p>
        </p:txBody>
      </p:sp>
      <p:sp>
        <p:nvSpPr>
          <p:cNvPr id="7171" name="テキスト ボックス 10"/>
          <p:cNvSpPr txBox="1">
            <a:spLocks noChangeArrowheads="1"/>
          </p:cNvSpPr>
          <p:nvPr/>
        </p:nvSpPr>
        <p:spPr bwMode="auto">
          <a:xfrm>
            <a:off x="179388" y="1881188"/>
            <a:ext cx="907256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6000">
                <a:solidFill>
                  <a:srgbClr val="0066FF"/>
                </a:solidFill>
              </a:rPr>
              <a:t>③８割くらい。</a:t>
            </a:r>
            <a:endParaRPr lang="en-US" altLang="ja-JP" sz="6000">
              <a:solidFill>
                <a:srgbClr val="0066FF"/>
              </a:solidFill>
            </a:endParaRPr>
          </a:p>
          <a:p>
            <a:endParaRPr lang="en-US" altLang="ja-JP" sz="4400">
              <a:solidFill>
                <a:srgbClr val="0066FF"/>
              </a:solidFill>
            </a:endParaRPr>
          </a:p>
          <a:p>
            <a:r>
              <a:rPr lang="ja-JP" altLang="en-US" sz="4400"/>
              <a:t>　水の事故にあっている人の</a:t>
            </a:r>
            <a:endParaRPr lang="en-US" altLang="ja-JP" sz="4400"/>
          </a:p>
          <a:p>
            <a:r>
              <a:rPr lang="ja-JP" altLang="en-US" sz="4400"/>
              <a:t>　ほとんどは、服を着た状態です。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73025" y="800100"/>
            <a:ext cx="9036050" cy="20621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ja-JP" altLang="en-US" sz="3200" dirty="0"/>
              <a:t>第３問</a:t>
            </a:r>
            <a:endParaRPr lang="en-US" altLang="ja-JP" sz="3200" dirty="0"/>
          </a:p>
          <a:p>
            <a:pPr>
              <a:defRPr/>
            </a:pPr>
            <a:endParaRPr lang="en-US" altLang="ja-JP" sz="3200" dirty="0"/>
          </a:p>
          <a:p>
            <a:pPr>
              <a:defRPr/>
            </a:pPr>
            <a:r>
              <a:rPr lang="ja-JP" altLang="en-US" sz="3200" dirty="0"/>
              <a:t>　救急車が、来るまでに何分かかると思いますか？</a:t>
            </a:r>
            <a:endParaRPr lang="en-US" altLang="ja-JP" sz="3200" dirty="0"/>
          </a:p>
          <a:p>
            <a:pPr>
              <a:defRPr/>
            </a:pPr>
            <a:endParaRPr lang="en-US" altLang="ja-JP" sz="3200" dirty="0"/>
          </a:p>
        </p:txBody>
      </p:sp>
      <p:sp>
        <p:nvSpPr>
          <p:cNvPr id="8195" name="テキスト ボックス 3"/>
          <p:cNvSpPr txBox="1">
            <a:spLocks noChangeArrowheads="1"/>
          </p:cNvSpPr>
          <p:nvPr/>
        </p:nvSpPr>
        <p:spPr bwMode="auto">
          <a:xfrm>
            <a:off x="576263" y="3502025"/>
            <a:ext cx="9072562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3200" dirty="0"/>
              <a:t>①だいたい３０分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ja-JP" altLang="en-US" sz="3200" dirty="0"/>
              <a:t>②だいたい８分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ja-JP" altLang="en-US" sz="3200" dirty="0"/>
              <a:t>③だいたい３分</a:t>
            </a:r>
            <a:endParaRPr lang="en-US" altLang="ja-JP" sz="32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赤十字</Template>
  <TotalTime>13112</TotalTime>
  <Words>748</Words>
  <Application>Microsoft Office PowerPoint</Application>
  <PresentationFormat>画面に合わせる (4:3)</PresentationFormat>
  <Paragraphs>139</Paragraphs>
  <Slides>36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36</vt:i4>
      </vt:variant>
    </vt:vector>
  </HeadingPairs>
  <TitlesOfParts>
    <vt:vector size="43" baseType="lpstr">
      <vt:lpstr>HGPｺﾞｼｯｸE</vt:lpstr>
      <vt:lpstr>HGP創英角ｺﾞｼｯｸUB</vt:lpstr>
      <vt:lpstr>ＭＳ Ｐゴシック</vt:lpstr>
      <vt:lpstr>ＭＳ Ｐ明朝</vt:lpstr>
      <vt:lpstr>Arial</vt:lpstr>
      <vt:lpstr>Wingdings</vt:lpstr>
      <vt:lpstr>1_標準デザイン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j-takenaka</dc:creator>
  <cp:lastModifiedBy>近藤佑介</cp:lastModifiedBy>
  <cp:revision>398</cp:revision>
  <cp:lastPrinted>2018-05-14T06:06:57Z</cp:lastPrinted>
  <dcterms:created xsi:type="dcterms:W3CDTF">2006-10-02T13:26:56Z</dcterms:created>
  <dcterms:modified xsi:type="dcterms:W3CDTF">2018-05-14T11:00:55Z</dcterms:modified>
</cp:coreProperties>
</file>